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984" r:id="rId2"/>
    <p:sldMasterId id="2147483998" r:id="rId3"/>
    <p:sldMasterId id="2147484010" r:id="rId4"/>
    <p:sldMasterId id="2147484022" r:id="rId5"/>
    <p:sldMasterId id="2147484034" r:id="rId6"/>
    <p:sldMasterId id="2147484046" r:id="rId7"/>
    <p:sldMasterId id="2147484058" r:id="rId8"/>
  </p:sldMasterIdLst>
  <p:notesMasterIdLst>
    <p:notesMasterId r:id="rId36"/>
  </p:notesMasterIdLst>
  <p:sldIdLst>
    <p:sldId id="267" r:id="rId9"/>
    <p:sldId id="308" r:id="rId10"/>
    <p:sldId id="332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61" r:id="rId19"/>
    <p:sldId id="351" r:id="rId20"/>
    <p:sldId id="352" r:id="rId21"/>
    <p:sldId id="353" r:id="rId22"/>
    <p:sldId id="354" r:id="rId23"/>
    <p:sldId id="356" r:id="rId24"/>
    <p:sldId id="357" r:id="rId25"/>
    <p:sldId id="362" r:id="rId26"/>
    <p:sldId id="309" r:id="rId27"/>
    <p:sldId id="359" r:id="rId28"/>
    <p:sldId id="360" r:id="rId29"/>
    <p:sldId id="358" r:id="rId30"/>
    <p:sldId id="338" r:id="rId31"/>
    <p:sldId id="363" r:id="rId32"/>
    <p:sldId id="364" r:id="rId33"/>
    <p:sldId id="365" r:id="rId34"/>
    <p:sldId id="307" r:id="rId3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Arial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Arial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Arial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Arial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Arial" charset="0"/>
        <a:cs typeface="+mn-cs"/>
      </a:defRPr>
    </a:lvl5pPr>
    <a:lvl6pPr marL="2286000" algn="l" defTabSz="457200" rtl="0" eaLnBrk="1" latinLnBrk="0" hangingPunct="1">
      <a:defRPr sz="2200" kern="1200">
        <a:solidFill>
          <a:schemeClr val="tx1"/>
        </a:solidFill>
        <a:latin typeface="Arial" charset="0"/>
        <a:ea typeface="Arial" charset="0"/>
        <a:cs typeface="+mn-cs"/>
      </a:defRPr>
    </a:lvl6pPr>
    <a:lvl7pPr marL="2743200" algn="l" defTabSz="457200" rtl="0" eaLnBrk="1" latinLnBrk="0" hangingPunct="1">
      <a:defRPr sz="2200" kern="1200">
        <a:solidFill>
          <a:schemeClr val="tx1"/>
        </a:solidFill>
        <a:latin typeface="Arial" charset="0"/>
        <a:ea typeface="Arial" charset="0"/>
        <a:cs typeface="+mn-cs"/>
      </a:defRPr>
    </a:lvl7pPr>
    <a:lvl8pPr marL="3200400" algn="l" defTabSz="457200" rtl="0" eaLnBrk="1" latinLnBrk="0" hangingPunct="1">
      <a:defRPr sz="2200" kern="1200">
        <a:solidFill>
          <a:schemeClr val="tx1"/>
        </a:solidFill>
        <a:latin typeface="Arial" charset="0"/>
        <a:ea typeface="Arial" charset="0"/>
        <a:cs typeface="+mn-cs"/>
      </a:defRPr>
    </a:lvl8pPr>
    <a:lvl9pPr marL="3657600" algn="l" defTabSz="457200" rtl="0" eaLnBrk="1" latinLnBrk="0" hangingPunct="1">
      <a:defRPr sz="2200" kern="1200">
        <a:solidFill>
          <a:schemeClr val="tx1"/>
        </a:solidFill>
        <a:latin typeface="Arial" charset="0"/>
        <a:ea typeface="Arial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66"/>
    <a:srgbClr val="FFB3B3"/>
    <a:srgbClr val="FF9933"/>
    <a:srgbClr val="CC9900"/>
    <a:srgbClr val="FF9900"/>
    <a:srgbClr val="CC66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99B28-DEFB-4D01-8034-BEE9CB530100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3987C-4894-4409-922F-EA43E7B63B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539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3987C-4894-4409-922F-EA43E7B63B2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1E89ECD-AFF5-7040-AE4D-2D90B9896F2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0C5499-3339-BA48-9B2E-E966475AB5C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122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4802B4-6B92-434C-A665-BE01240BCE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1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B9BBB-7BF5-C440-874F-FE9104F19EA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4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A4C6CC-44F3-B642-A14B-350E9C7313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04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07F7A7-884C-3B4C-B5CC-FD1FE76D06F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3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AE5921-3FEB-DA4E-A7DC-F2B592AE78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62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C1DB76-F619-FD41-8B9A-BE21176401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80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011C1A-680D-954D-ACF4-4A0968A2D4E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1C6356-4AE5-0B48-AAF1-5B7DE08D15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43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989C94-E893-2949-84C6-E33037A2EDA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365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201FAF-D0F8-524D-B020-CE9F2D110E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03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41" name="Rectangle 269"/>
          <p:cNvSpPr>
            <a:spLocks noChangeArrowheads="1"/>
          </p:cNvSpPr>
          <p:nvPr/>
        </p:nvSpPr>
        <p:spPr bwMode="hidden">
          <a:xfrm>
            <a:off x="1828800" y="5835650"/>
            <a:ext cx="5867400" cy="782638"/>
          </a:xfrm>
          <a:prstGeom prst="rect">
            <a:avLst/>
          </a:prstGeom>
          <a:gradFill rotWithShape="1">
            <a:gsLst>
              <a:gs pos="0">
                <a:srgbClr val="000000">
                  <a:alpha val="39999"/>
                </a:srgbClr>
              </a:gs>
              <a:gs pos="100000">
                <a:srgbClr val="000000">
                  <a:gamma/>
                  <a:shade val="0"/>
                  <a:invGamma/>
                  <a:alpha val="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white"/>
              </a:solidFill>
              <a:latin typeface="Arial"/>
              <a:ea typeface="+mn-ea"/>
            </a:endParaRPr>
          </a:p>
        </p:txBody>
      </p:sp>
      <p:pic>
        <p:nvPicPr>
          <p:cNvPr id="3340" name="Picture 268" descr="Picture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2951163"/>
            <a:ext cx="9167813" cy="3684587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04800" y="1295400"/>
            <a:ext cx="6324600" cy="1371600"/>
          </a:xfrm>
        </p:spPr>
        <p:txBody>
          <a:bodyPr/>
          <a:lstStyle>
            <a:lvl1pPr>
              <a:defRPr sz="5000" i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4800" y="2743200"/>
            <a:ext cx="6400800" cy="3810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277" name="Text Box 205"/>
          <p:cNvSpPr txBox="1">
            <a:spLocks noChangeArrowheads="1"/>
          </p:cNvSpPr>
          <p:nvPr/>
        </p:nvSpPr>
        <p:spPr bwMode="gray">
          <a:xfrm>
            <a:off x="4265613" y="6156325"/>
            <a:ext cx="1303337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 Black" pitchFamily="34" charset="0"/>
                <a:ea typeface="+mn-ea"/>
              </a:rPr>
              <a:t>L/O/G/O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362200" y="6477000"/>
            <a:ext cx="1447800" cy="244475"/>
          </a:xfrm>
        </p:spPr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7391400" y="6477000"/>
            <a:ext cx="1600200" cy="244475"/>
          </a:xfrm>
        </p:spPr>
        <p:txBody>
          <a:bodyPr/>
          <a:lstStyle>
            <a:lvl1pPr algn="r">
              <a:defRPr/>
            </a:lvl1pPr>
          </a:lstStyle>
          <a:p>
            <a:endParaRPr lang="ru-RU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5638800" y="6477000"/>
            <a:ext cx="1524000" cy="244475"/>
          </a:xfrm>
        </p:spPr>
        <p:txBody>
          <a:bodyPr/>
          <a:lstStyle>
            <a:lvl1pPr algn="ctr"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403" name="Rectangle 331"/>
          <p:cNvSpPr>
            <a:spLocks noChangeArrowheads="1"/>
          </p:cNvSpPr>
          <p:nvPr/>
        </p:nvSpPr>
        <p:spPr bwMode="hidden">
          <a:xfrm>
            <a:off x="76200" y="2667000"/>
            <a:ext cx="7315200" cy="762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white"/>
              </a:solidFill>
              <a:latin typeface="Arial"/>
              <a:ea typeface="+mn-ea"/>
            </a:endParaRPr>
          </a:p>
        </p:txBody>
      </p:sp>
      <p:pic>
        <p:nvPicPr>
          <p:cNvPr id="3405" name="Picture 333" descr="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0913" y="1093788"/>
            <a:ext cx="1009650" cy="200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4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277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631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937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721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090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123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9188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517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807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338"/>
            <a:ext cx="2057400" cy="61642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338"/>
            <a:ext cx="6019800" cy="61642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0720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25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ru-RU" dirty="0" smtClean="0"/>
              <a:t>Вставка диаграммы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7560981D-6308-4FA0-8067-49D5A1F9D143}" type="datetimeFigureOut">
              <a:rPr lang="ru-RU" smtClean="0"/>
              <a:pPr/>
              <a:t>29.10.2020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D5CF290C-C16C-4196-B7F3-68AFBD48224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2827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5D682B-5F94-4288-B01A-627FA063FCCA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164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A7A47-BCD5-4122-B83B-A061FF220A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97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BE84C-CA6F-45CD-BD91-10502BD458C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52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D01665-07AE-411C-BEA8-772818EA646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12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7840C-1397-4C57-BF72-8C6EAC557CB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577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DE07A6-209E-48AD-90BE-CCB92B0AB9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392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EE99-1C48-4E7E-A301-5200BAB9AD24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588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BB4812-74B4-4401-9604-95FE0C4DDA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551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3F0A4-3367-4326-9FD9-7B5F80512E6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511007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9E926-F22D-42AF-9655-4338A9299F91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24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7CD8E-F250-4A38-839A-D1FF4EDD39A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026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5D682B-5F94-4288-B01A-627FA063FCCA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14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A7A47-BCD5-4122-B83B-A061FF220A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827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BE84C-CA6F-45CD-BD91-10502BD458C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995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D01665-07AE-411C-BEA8-772818EA646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1335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7840C-1397-4C57-BF72-8C6EAC557CB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035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DE07A6-209E-48AD-90BE-CCB92B0AB9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676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EE99-1C48-4E7E-A301-5200BAB9AD24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4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BB4812-74B4-4401-9604-95FE0C4DDA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842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3F0A4-3367-4326-9FD9-7B5F80512E6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07045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9E926-F22D-42AF-9655-4338A9299F91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978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7CD8E-F250-4A38-839A-D1FF4EDD39A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7359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5D682B-5F94-4288-B01A-627FA063FCCA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489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A7A47-BCD5-4122-B83B-A061FF220A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7282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BE84C-CA6F-45CD-BD91-10502BD458C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290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D01665-07AE-411C-BEA8-772818EA646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5489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7840C-1397-4C57-BF72-8C6EAC557CB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601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DE07A6-209E-48AD-90BE-CCB92B0AB9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745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EE99-1C48-4E7E-A301-5200BAB9AD24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047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BB4812-74B4-4401-9604-95FE0C4DDA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300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3F0A4-3367-4326-9FD9-7B5F80512E6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247602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9E926-F22D-42AF-9655-4338A9299F91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0953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7CD8E-F250-4A38-839A-D1FF4EDD39A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1763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5D682B-5F94-4288-B01A-627FA063FCCA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750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A7A47-BCD5-4122-B83B-A061FF220A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5375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BE84C-CA6F-45CD-BD91-10502BD458C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432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D01665-07AE-411C-BEA8-772818EA646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347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7840C-1397-4C57-BF72-8C6EAC557CB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2378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DE07A6-209E-48AD-90BE-CCB92B0AB9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767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EE99-1C48-4E7E-A301-5200BAB9AD24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7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BB4812-74B4-4401-9604-95FE0C4DDA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649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3F0A4-3367-4326-9FD9-7B5F80512E6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484371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9E926-F22D-42AF-9655-4338A9299F91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9180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7CD8E-F250-4A38-839A-D1FF4EDD39A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633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5D682B-5F94-4288-B01A-627FA063FCCA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15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A7A47-BCD5-4122-B83B-A061FF220A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465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BE84C-CA6F-45CD-BD91-10502BD458C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463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D01665-07AE-411C-BEA8-772818EA646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6554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7840C-1397-4C57-BF72-8C6EAC557CB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809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DE07A6-209E-48AD-90BE-CCB92B0AB9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670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EE99-1C48-4E7E-A301-5200BAB9AD24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3292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BB4812-74B4-4401-9604-95FE0C4DDA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809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3F0A4-3367-4326-9FD9-7B5F80512E6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545885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9E926-F22D-42AF-9655-4338A9299F91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417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7CD8E-F250-4A38-839A-D1FF4EDD39A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807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5D682B-5F94-4288-B01A-627FA063FCCA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961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A7A47-BCD5-4122-B83B-A061FF220A58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347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BE84C-CA6F-45CD-BD91-10502BD458C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8003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D01665-07AE-411C-BEA8-772818EA6467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2515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87840C-1397-4C57-BF72-8C6EAC557CB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840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0DE07A6-209E-48AD-90BE-CCB92B0AB9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713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91EE99-1C48-4E7E-A301-5200BAB9AD24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5543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BB4812-74B4-4401-9604-95FE0C4DDA59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067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23F0A4-3367-4326-9FD9-7B5F80512E6B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747623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99E926-F22D-42AF-9655-4338A9299F91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0548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7CD8E-F250-4A38-839A-D1FF4EDD39AE}" type="slidenum">
              <a:rPr lang="ru-RU" smtClean="0">
                <a:solidFill>
                  <a:srgbClr val="E3DED1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2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charset="0"/>
              </a:defRPr>
            </a:lvl1pPr>
          </a:lstStyle>
          <a:p>
            <a:fld id="{B54CDF43-27D6-2640-BE3C-BB390CFA510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o"/>
        <a:defRPr sz="3000">
          <a:solidFill>
            <a:schemeClr val="tx1"/>
          </a:solidFill>
          <a:latin typeface="+mn-lt"/>
          <a:ea typeface="Arial" charset="0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n"/>
        <a:defRPr sz="2600">
          <a:solidFill>
            <a:schemeClr val="tx1"/>
          </a:solidFill>
          <a:latin typeface="+mn-lt"/>
          <a:ea typeface="Arial" charset="0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o"/>
        <a:defRPr sz="2300">
          <a:solidFill>
            <a:schemeClr val="tx1"/>
          </a:solidFill>
          <a:latin typeface="+mn-lt"/>
          <a:ea typeface="Arial" charset="0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n"/>
        <a:defRPr sz="2000">
          <a:solidFill>
            <a:schemeClr val="tx1"/>
          </a:solidFill>
          <a:latin typeface="+mn-lt"/>
          <a:ea typeface="Arial" charset="0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Arial" charset="0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10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4478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560981D-6308-4FA0-8067-49D5A1F9D143}" type="datetimeFigureOut">
              <a:rPr lang="ru-RU" smtClean="0">
                <a:latin typeface="Arial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29.10.2020</a:t>
            </a:fld>
            <a:endParaRPr lang="ru-RU" dirty="0">
              <a:latin typeface="Arial"/>
              <a:ea typeface="+mn-e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Arial"/>
              <a:ea typeface="+mn-ea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5CF290C-C16C-4196-B7F3-68AFBD482246}" type="slidenum">
              <a:rPr lang="ru-RU" smtClean="0">
                <a:latin typeface="Arial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latin typeface="Arial"/>
              <a:ea typeface="+mn-ea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black">
          <a:xfrm>
            <a:off x="-25400" y="1062038"/>
            <a:ext cx="7313613" cy="730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white"/>
              </a:solidFill>
              <a:latin typeface="Arial"/>
              <a:ea typeface="+mn-e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60338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0956927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E2E0-E471-428E-8EB4-87B9D3C9AA6C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Garamond" pitchFamily="18" charset="0"/>
                <a:ea typeface="+mn-ea"/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576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E2E0-E471-428E-8EB4-87B9D3C9AA6C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Garamond" pitchFamily="18" charset="0"/>
                <a:ea typeface="+mn-ea"/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933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E2E0-E471-428E-8EB4-87B9D3C9AA6C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Garamond" pitchFamily="18" charset="0"/>
                <a:ea typeface="+mn-ea"/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0436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E2E0-E471-428E-8EB4-87B9D3C9AA6C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Garamond" pitchFamily="18" charset="0"/>
                <a:ea typeface="+mn-ea"/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81656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E2E0-E471-428E-8EB4-87B9D3C9AA6C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Garamond" pitchFamily="18" charset="0"/>
                <a:ea typeface="+mn-ea"/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611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E2E0-E471-428E-8EB4-87B9D3C9AA6C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Garamond" pitchFamily="18" charset="0"/>
                <a:ea typeface="+mn-ea"/>
              </a:rPr>
              <a:pPr/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Garamond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68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2.xml"/><Relationship Id="rId18" Type="http://schemas.openxmlformats.org/officeDocument/2006/relationships/slide" Target="slide18.xml"/><Relationship Id="rId3" Type="http://schemas.openxmlformats.org/officeDocument/2006/relationships/slide" Target="slide7.xml"/><Relationship Id="rId21" Type="http://schemas.openxmlformats.org/officeDocument/2006/relationships/slide" Target="slide22.xml"/><Relationship Id="rId7" Type="http://schemas.openxmlformats.org/officeDocument/2006/relationships/slide" Target="slide4.xml"/><Relationship Id="rId12" Type="http://schemas.openxmlformats.org/officeDocument/2006/relationships/slide" Target="slide10.xml"/><Relationship Id="rId17" Type="http://schemas.openxmlformats.org/officeDocument/2006/relationships/slide" Target="slide17.xml"/><Relationship Id="rId2" Type="http://schemas.openxmlformats.org/officeDocument/2006/relationships/slide" Target="slide3.xml"/><Relationship Id="rId16" Type="http://schemas.openxmlformats.org/officeDocument/2006/relationships/slide" Target="slide16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9.xml"/><Relationship Id="rId11" Type="http://schemas.openxmlformats.org/officeDocument/2006/relationships/slide" Target="slide9.xml"/><Relationship Id="rId5" Type="http://schemas.openxmlformats.org/officeDocument/2006/relationships/slide" Target="slide15.xml"/><Relationship Id="rId15" Type="http://schemas.openxmlformats.org/officeDocument/2006/relationships/slide" Target="slide14.xml"/><Relationship Id="rId10" Type="http://schemas.openxmlformats.org/officeDocument/2006/relationships/slide" Target="slide8.xml"/><Relationship Id="rId19" Type="http://schemas.openxmlformats.org/officeDocument/2006/relationships/slide" Target="slide20.xml"/><Relationship Id="rId4" Type="http://schemas.openxmlformats.org/officeDocument/2006/relationships/slide" Target="slide11.xml"/><Relationship Id="rId9" Type="http://schemas.openxmlformats.org/officeDocument/2006/relationships/slide" Target="slide6.xml"/><Relationship Id="rId1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3" Type="http://schemas.openxmlformats.org/officeDocument/2006/relationships/slide" Target="slide4.xml"/><Relationship Id="rId7" Type="http://schemas.openxmlformats.org/officeDocument/2006/relationships/slide" Target="slide1.xml"/><Relationship Id="rId12" Type="http://schemas.openxmlformats.org/officeDocument/2006/relationships/slide" Target="slide2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5" Type="http://schemas.openxmlformats.org/officeDocument/2006/relationships/slide" Target="slide8.xml"/><Relationship Id="rId10" Type="http://schemas.openxmlformats.org/officeDocument/2006/relationships/slide" Target="slide18.xml"/><Relationship Id="rId4" Type="http://schemas.openxmlformats.org/officeDocument/2006/relationships/slide" Target="slide6.xml"/><Relationship Id="rId9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smtke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uzbasskray.ru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public18776674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звание 2"/>
          <p:cNvSpPr>
            <a:spLocks noGrp="1"/>
          </p:cNvSpPr>
          <p:nvPr>
            <p:ph type="ctrTitle"/>
          </p:nvPr>
        </p:nvSpPr>
        <p:spPr>
          <a:xfrm>
            <a:off x="467544" y="0"/>
            <a:ext cx="8424936" cy="2280320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МБОУ «СОШ №31 имени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В.Д.Мартемьянова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 Кемерово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Токмаков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Сергей Ильич,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учитель истории, руководитель Народного музея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В.Д.Мартемьянова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азвание 2"/>
          <p:cNvSpPr txBox="1">
            <a:spLocks/>
          </p:cNvSpPr>
          <p:nvPr/>
        </p:nvSpPr>
        <p:spPr bwMode="auto">
          <a:xfrm>
            <a:off x="883180" y="2924944"/>
            <a:ext cx="7772400" cy="3387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формирования гражданской идентичности в </a:t>
            </a:r>
            <a:r>
              <a:rPr lang="ru-RU" sz="36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-образовательном пространстве современной школы в дистанционном </a:t>
            </a: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формате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476672"/>
            <a:ext cx="867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/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Гражданская идентичность -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498" y="1628800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составляющих социальной идентичности личности.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выступает как осознание принадлежности к сообществу граждан того или иного государства, имеющее для индивида значимый смысл, и основанное на признаке гражданской общности, характеризующем ее как коллективного субъекта.</a:t>
            </a:r>
          </a:p>
        </p:txBody>
      </p:sp>
    </p:spTree>
    <p:extLst>
      <p:ext uri="{BB962C8B-B14F-4D97-AF65-F5344CB8AC3E}">
        <p14:creationId xmlns:p14="http://schemas.microsoft.com/office/powerpoint/2010/main" val="2318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371" y="332656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Интеллектуальная игра «Государственные символы России» в форме Своей игры.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473" y="2420888"/>
            <a:ext cx="78546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Игра проводится накануне </a:t>
            </a:r>
          </a:p>
          <a:p>
            <a:pPr lvl="0" algn="ctr"/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 в День </a:t>
            </a: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Конституции РФ (12 декабря)</a:t>
            </a:r>
          </a:p>
          <a:p>
            <a:pPr lvl="0" algn="ctr"/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учащихся 5-9 классов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3500438"/>
            <a:ext cx="6000760" cy="3071834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Государственные символы России</a:t>
            </a:r>
          </a:p>
          <a:p>
            <a:pPr algn="l"/>
            <a:endParaRPr lang="ru-RU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Игнатов Михаил Сергеевич</a:t>
            </a: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информатики и ИКТ</a:t>
            </a: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квалификационная категория</a:t>
            </a:r>
          </a:p>
          <a:p>
            <a:pPr algn="l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МКОУ Перовская ООШ</a:t>
            </a:r>
          </a:p>
          <a:p>
            <a:pPr algn="l"/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6321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91120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Своя игра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2071678"/>
            <a:ext cx="1643074" cy="78581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Флаг</a:t>
            </a:r>
            <a:endParaRPr lang="ru-RU" sz="18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2928934"/>
            <a:ext cx="1643074" cy="78581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</a:t>
            </a:r>
            <a:endParaRPr lang="ru-RU" sz="18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58" y="3786190"/>
            <a:ext cx="1643074" cy="78581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Герб</a:t>
            </a:r>
            <a:endParaRPr lang="ru-RU" sz="32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4643446"/>
            <a:ext cx="1643074" cy="78581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endParaRPr lang="ru-RU" sz="24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5500702"/>
            <a:ext cx="1643074" cy="785818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Знаете ли вы ….</a:t>
            </a:r>
            <a:endParaRPr lang="ru-RU" sz="20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071670" y="2071678"/>
            <a:ext cx="1643074" cy="78581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100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71670" y="2928934"/>
            <a:ext cx="1643074" cy="78581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sldjump"/>
              </a:rPr>
              <a:t>100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71670" y="3786190"/>
            <a:ext cx="1643074" cy="78581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sldjump"/>
              </a:rPr>
              <a:t>100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71670" y="4643446"/>
            <a:ext cx="1643074" cy="78581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sldjump"/>
              </a:rPr>
              <a:t>100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071670" y="5500702"/>
            <a:ext cx="1643074" cy="78581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sldjump"/>
              </a:rPr>
              <a:t>100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86182" y="2071678"/>
            <a:ext cx="1643074" cy="78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 action="ppaction://hlinksldjump"/>
              </a:rPr>
              <a:t>200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00694" y="2071678"/>
            <a:ext cx="1643074" cy="7858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 action="ppaction://hlinksldjump"/>
              </a:rPr>
              <a:t>300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15206" y="2071678"/>
            <a:ext cx="1643074" cy="78581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 action="ppaction://hlinksldjump"/>
              </a:rPr>
              <a:t>500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786182" y="2928934"/>
            <a:ext cx="1643074" cy="78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 action="ppaction://hlinksldjump"/>
              </a:rPr>
              <a:t>200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500694" y="2928934"/>
            <a:ext cx="1643074" cy="7858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 action="ppaction://hlinksldjump"/>
              </a:rPr>
              <a:t>300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15206" y="2928934"/>
            <a:ext cx="1643074" cy="78581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2" action="ppaction://hlinksldjump"/>
              </a:rPr>
              <a:t>500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86182" y="3786190"/>
            <a:ext cx="1643074" cy="78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3" action="ppaction://hlinksldjump"/>
              </a:rPr>
              <a:t>200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00694" y="3786190"/>
            <a:ext cx="1643074" cy="7858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4" action="ppaction://hlinksldjump"/>
              </a:rPr>
              <a:t>300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15206" y="3786190"/>
            <a:ext cx="1643074" cy="78581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5" action="ppaction://hlinksldjump"/>
              </a:rPr>
              <a:t>500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786182" y="4643446"/>
            <a:ext cx="1643074" cy="78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6" action="ppaction://hlinksldjump"/>
              </a:rPr>
              <a:t>200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00694" y="4643446"/>
            <a:ext cx="1643074" cy="7858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7" action="ppaction://hlinksldjump"/>
              </a:rPr>
              <a:t>300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215206" y="4643446"/>
            <a:ext cx="1643074" cy="78581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8" action="ppaction://hlinksldjump"/>
              </a:rPr>
              <a:t>500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86182" y="5500702"/>
            <a:ext cx="1643074" cy="78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9" action="ppaction://hlinksldjump"/>
              </a:rPr>
              <a:t>200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500694" y="5500702"/>
            <a:ext cx="1643074" cy="7858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0" action="ppaction://hlinksldjump"/>
              </a:rPr>
              <a:t>300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215206" y="5500702"/>
            <a:ext cx="1643074" cy="78581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1" action="ppaction://hlinksldjump"/>
              </a:rPr>
              <a:t>500</a:t>
            </a:r>
            <a:endParaRPr lang="ru-RU" sz="3600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2910" y="1214422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prstClr val="white"/>
                </a:solidFill>
                <a:latin typeface="Arial"/>
                <a:ea typeface="+mn-ea"/>
              </a:rPr>
              <a:t>Выберите категорию и стоимость вопроса</a:t>
            </a:r>
            <a:endParaRPr lang="ru-RU" sz="1800" dirty="0">
              <a:solidFill>
                <a:prstClr val="white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77072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 100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3471858" cy="1195382"/>
          </a:xfrm>
        </p:spPr>
        <p:txBody>
          <a:bodyPr/>
          <a:lstStyle/>
          <a:p>
            <a:r>
              <a:rPr lang="ru-RU" dirty="0" smtClean="0"/>
              <a:t>Опишите флаг России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black">
          <a:xfrm>
            <a:off x="500034" y="4572008"/>
            <a:ext cx="822960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spcBef>
                <a:spcPct val="20000"/>
              </a:spcBef>
            </a:pPr>
            <a:r>
              <a:rPr lang="ru-RU" sz="1800" dirty="0" smtClean="0">
                <a:solidFill>
                  <a:prstClr val="white"/>
                </a:solidFill>
                <a:latin typeface="Arial"/>
                <a:ea typeface="+mn-ea"/>
              </a:rPr>
              <a:t>Государственный флаг РФ представляет собой прямоугольное полотнище из трех равновеликих горизонтальных полос: верхней – белого, средней – синего и нижней красного цвета. Отношение ширины флага к его длине 2:3</a:t>
            </a:r>
            <a:endParaRPr lang="ru-RU" sz="1800" kern="0" dirty="0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20482" name="Picture 2" descr="http://lemur59.ru/sites/default/files/images/%D1%84%D0%BB%D0%B0%D0%B3%20%D1%80%D1%8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14810" y="214290"/>
            <a:ext cx="4812072" cy="3849658"/>
          </a:xfrm>
          <a:prstGeom prst="rect">
            <a:avLst/>
          </a:prstGeom>
          <a:noFill/>
        </p:spPr>
      </p:pic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 bwMode="auto">
          <a:xfrm>
            <a:off x="8643966" y="6357958"/>
            <a:ext cx="285752" cy="357190"/>
          </a:xfrm>
          <a:prstGeom prst="actionButtonHom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ru-RU" sz="1800" b="1" dirty="0" smtClean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6282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 200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4471990" cy="2481266"/>
          </a:xfrm>
        </p:spPr>
        <p:txBody>
          <a:bodyPr/>
          <a:lstStyle/>
          <a:p>
            <a:r>
              <a:rPr lang="ru-RU" dirty="0" smtClean="0"/>
              <a:t>Когда мы отмечаем День Государственного флага?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black">
          <a:xfrm>
            <a:off x="500034" y="4572008"/>
            <a:ext cx="822960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spcBef>
                <a:spcPct val="20000"/>
              </a:spcBef>
            </a:pPr>
            <a:r>
              <a:rPr lang="ru-RU" sz="1800" dirty="0" smtClean="0">
                <a:solidFill>
                  <a:prstClr val="white"/>
                </a:solidFill>
                <a:latin typeface="Arial"/>
                <a:ea typeface="+mn-ea"/>
              </a:rPr>
              <a:t>22 августа</a:t>
            </a:r>
            <a:endParaRPr lang="ru-RU" sz="1800" kern="0" dirty="0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19458" name="Picture 2" descr="http://lemur59.ru/sites/default/files/images/1350_ce_denfla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85728"/>
            <a:ext cx="5405442" cy="5405442"/>
          </a:xfrm>
          <a:prstGeom prst="rect">
            <a:avLst/>
          </a:prstGeom>
          <a:noFill/>
        </p:spPr>
      </p:pic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 bwMode="auto">
          <a:xfrm>
            <a:off x="8643966" y="6357958"/>
            <a:ext cx="285752" cy="357190"/>
          </a:xfrm>
          <a:prstGeom prst="actionButtonHom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ru-RU" sz="1800" b="1" dirty="0" smtClean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6592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 500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1338258"/>
          </a:xfrm>
        </p:spPr>
        <p:txBody>
          <a:bodyPr/>
          <a:lstStyle/>
          <a:p>
            <a:r>
              <a:rPr lang="ru-RU" dirty="0" smtClean="0"/>
              <a:t>Кто написал музыку и слова для гимна России? 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black">
          <a:xfrm>
            <a:off x="500034" y="4572008"/>
            <a:ext cx="822960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spcBef>
                <a:spcPct val="20000"/>
              </a:spcBef>
            </a:pPr>
            <a:r>
              <a:rPr lang="ru-RU" sz="1800" dirty="0" smtClean="0">
                <a:solidFill>
                  <a:prstClr val="white"/>
                </a:solidFill>
                <a:latin typeface="Arial"/>
                <a:ea typeface="+mn-ea"/>
              </a:rPr>
              <a:t>Композитор А. В. Александров и поэт С. В. Михалков.</a:t>
            </a:r>
            <a:endParaRPr lang="ru-RU" sz="1800" kern="0" dirty="0">
              <a:solidFill>
                <a:srgbClr val="FFFFFF"/>
              </a:solidFill>
              <a:latin typeface="Arial"/>
              <a:ea typeface="+mn-ea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 bwMode="auto">
          <a:xfrm>
            <a:off x="8643966" y="6357958"/>
            <a:ext cx="285752" cy="357190"/>
          </a:xfrm>
          <a:prstGeom prst="actionButtonHom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ru-RU" sz="1800" b="1" dirty="0" smtClean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09044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 100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5543560" cy="1409696"/>
          </a:xfrm>
        </p:spPr>
        <p:txBody>
          <a:bodyPr/>
          <a:lstStyle/>
          <a:p>
            <a:r>
              <a:rPr lang="ru-RU" dirty="0" smtClean="0"/>
              <a:t>Опишите современный герб России?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black">
          <a:xfrm>
            <a:off x="500034" y="3929066"/>
            <a:ext cx="8229600" cy="2695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spcBef>
                <a:spcPct val="20000"/>
              </a:spcBef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ea typeface="+mn-ea"/>
              </a:rPr>
              <a:t>Государственный герб РФ представляет собой четырехугольный, с закругленными нижними углами, заостренный в оконечности красный геральдический щит с золотым двуглавым орлом, поднявшим вверх распущенные крылья. Орел увенчан двумя малыми коронами и – над ними - одной большой короной, соединенными лентами. В правой лапе орла – скипетр, в левой держава. На груди орла в красном щите – серебряный всадник в синем плаще на серебряном коне. Поражающий серебряным копьем черного, опрокинутого навзничь и попранного конем дракона.</a:t>
            </a:r>
            <a:endParaRPr lang="ru-RU" sz="1800" kern="0" dirty="0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12290" name="Picture 2" descr="http://www.gov.ru/main/img/gerb(fkz)_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42852"/>
            <a:ext cx="3071834" cy="3686201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 bwMode="auto">
          <a:xfrm>
            <a:off x="8643966" y="6357958"/>
            <a:ext cx="285752" cy="357190"/>
          </a:xfrm>
          <a:prstGeom prst="actionButtonHom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ru-RU" sz="1800" b="1" dirty="0" smtClean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81546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Знаете ли вы … 100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4400552" cy="1266820"/>
          </a:xfrm>
        </p:spPr>
        <p:txBody>
          <a:bodyPr/>
          <a:lstStyle/>
          <a:p>
            <a:r>
              <a:rPr lang="ru-RU" dirty="0" smtClean="0"/>
              <a:t>Как называется наука о гербах?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black">
          <a:xfrm>
            <a:off x="500034" y="4572008"/>
            <a:ext cx="822960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spcBef>
                <a:spcPct val="20000"/>
              </a:spcBef>
            </a:pPr>
            <a:r>
              <a:rPr lang="ru-RU" sz="1800" kern="0" dirty="0" smtClean="0">
                <a:solidFill>
                  <a:srgbClr val="FFFFFF"/>
                </a:solidFill>
                <a:latin typeface="Arial"/>
                <a:ea typeface="+mn-ea"/>
              </a:rPr>
              <a:t>Геральдика</a:t>
            </a:r>
            <a:endParaRPr lang="ru-RU" sz="1800" kern="0" dirty="0">
              <a:solidFill>
                <a:srgbClr val="FFFFFF"/>
              </a:solidFill>
              <a:latin typeface="Arial"/>
              <a:ea typeface="+mn-ea"/>
            </a:endParaRPr>
          </a:p>
        </p:txBody>
      </p:sp>
      <p:pic>
        <p:nvPicPr>
          <p:cNvPr id="4098" name="Picture 2" descr="http://dic.academic.ru/pictures/wiki/files/50/220px-Hyghalmen_Roll_Late_1400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357298"/>
            <a:ext cx="3357586" cy="5021119"/>
          </a:xfrm>
          <a:prstGeom prst="rect">
            <a:avLst/>
          </a:prstGeom>
          <a:noFill/>
        </p:spPr>
      </p:pic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 bwMode="auto">
          <a:xfrm>
            <a:off x="8643966" y="6357958"/>
            <a:ext cx="285752" cy="357190"/>
          </a:xfrm>
          <a:prstGeom prst="actionButtonHom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ru-RU" sz="1800" b="1" dirty="0" smtClean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74646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371" y="332656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Интеллектуальная игра 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«Конституция РФ» в форме Своей игры.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361" y="227687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Игра проводится накануне 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Дня Конституции РФ (12 декабря)</a:t>
            </a:r>
          </a:p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ля учащихся 9-11 классов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60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8" name="Picture 26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-84000"/>
          </a:blip>
          <a:srcRect/>
          <a:stretch>
            <a:fillRect/>
          </a:stretch>
        </p:blipFill>
        <p:spPr bwMode="auto">
          <a:xfrm>
            <a:off x="1187450" y="-127000"/>
            <a:ext cx="6985000" cy="6985000"/>
          </a:xfrm>
          <a:prstGeom prst="rect">
            <a:avLst/>
          </a:prstGeom>
          <a:noFill/>
        </p:spPr>
      </p:pic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928662" y="2357430"/>
            <a:ext cx="7772400" cy="1828800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Своя игра</a:t>
            </a:r>
            <a:endParaRPr lang="ru-RU" sz="96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1492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-84000"/>
          </a:blip>
          <a:srcRect/>
          <a:stretch>
            <a:fillRect/>
          </a:stretch>
        </p:blipFill>
        <p:spPr bwMode="auto">
          <a:xfrm>
            <a:off x="0" y="0"/>
            <a:ext cx="2089150" cy="2089150"/>
          </a:xfrm>
          <a:prstGeom prst="rect">
            <a:avLst/>
          </a:prstGeom>
          <a:noFill/>
        </p:spPr>
      </p:pic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2428860" y="0"/>
            <a:ext cx="6346825" cy="1571604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Конституция РФ</a:t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40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188720"/>
          <a:ext cx="9144001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2851"/>
                <a:gridCol w="1476777"/>
                <a:gridCol w="1394848"/>
                <a:gridCol w="1472339"/>
                <a:gridCol w="1394848"/>
                <a:gridCol w="14723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Основы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Конституционного строя</a:t>
                      </a:r>
                    </a:p>
                    <a:p>
                      <a:pPr algn="ctr"/>
                      <a:endParaRPr lang="ru-RU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3" action="ppaction://hlinksldjump"/>
                        </a:rPr>
                        <a:t>100</a:t>
                      </a:r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4" action="ppaction://hlinksldjump"/>
                        </a:rPr>
                        <a:t>200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5" action="ppaction://hlinksldjump"/>
                        </a:rPr>
                        <a:t>300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6" action="ppaction://hlinksldjump"/>
                        </a:rPr>
                        <a:t>400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7" action="ppaction://hlinksldjump"/>
                        </a:rPr>
                        <a:t>500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Права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и свободы человека</a:t>
                      </a:r>
                      <a:endParaRPr lang="ru-RU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8" action="ppaction://hlinksldjump"/>
                        </a:rPr>
                        <a:t>100</a:t>
                      </a:r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9" action="ppaction://hlinksldjump"/>
                        </a:rPr>
                        <a:t>200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10" action="ppaction://hlinksldjump"/>
                        </a:rPr>
                        <a:t>300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11" action="ppaction://hlinksldjump"/>
                        </a:rPr>
                        <a:t>400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12" action="ppaction://hlinksldjump"/>
                        </a:rPr>
                        <a:t>500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Федератив</a:t>
                      </a:r>
                      <a:endParaRPr lang="ru-RU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ное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устройство</a:t>
                      </a:r>
                    </a:p>
                    <a:p>
                      <a:pPr algn="ctr"/>
                      <a:endParaRPr lang="ru-RU" b="1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rId13" action="ppaction://hlinksldjump"/>
                        </a:rPr>
                        <a:t>100</a:t>
                      </a:r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200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300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400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500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Президент</a:t>
                      </a:r>
                      <a:r>
                        <a:rPr lang="ru-RU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РФ</a:t>
                      </a:r>
                    </a:p>
                    <a:p>
                      <a:pPr algn="ctr"/>
                      <a:endParaRPr lang="ru-RU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100</a:t>
                      </a:r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200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300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400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500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Федераль</a:t>
                      </a:r>
                      <a:endParaRPr lang="ru-RU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ное</a:t>
                      </a:r>
                      <a:r>
                        <a:rPr lang="ru-RU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Собрание</a:t>
                      </a:r>
                      <a:endParaRPr lang="ru-RU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100</a:t>
                      </a:r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200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300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400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  <a:hlinkClick r:id="" action="ppaction://noaction"/>
                        </a:rPr>
                        <a:t>500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038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-84000"/>
          </a:blip>
          <a:srcRect/>
          <a:stretch>
            <a:fillRect/>
          </a:stretch>
        </p:blipFill>
        <p:spPr bwMode="auto">
          <a:xfrm>
            <a:off x="0" y="0"/>
            <a:ext cx="2089150" cy="208915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Конституция РФ</a:t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8229600" cy="4392612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Назовите дату принятия ныне действующей Конституции</a:t>
            </a:r>
            <a:endParaRPr lang="ru-RU" sz="5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справка 4">
            <a:hlinkClick r:id="" action="ppaction://hlinkshowjump?jump=nextslide" highlightClick="1"/>
          </p:cNvPr>
          <p:cNvSpPr/>
          <p:nvPr/>
        </p:nvSpPr>
        <p:spPr>
          <a:xfrm>
            <a:off x="8215338" y="5786454"/>
            <a:ext cx="571504" cy="64294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28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-84000"/>
          </a:blip>
          <a:srcRect/>
          <a:stretch>
            <a:fillRect/>
          </a:stretch>
        </p:blipFill>
        <p:spPr bwMode="auto">
          <a:xfrm>
            <a:off x="0" y="0"/>
            <a:ext cx="2089150" cy="208915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Конституция РФ</a:t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8229600" cy="4392612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12 декабря 1993 года принята Конституция РФ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143900" y="5715016"/>
            <a:ext cx="642942" cy="7143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550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-84000"/>
          </a:blip>
          <a:srcRect/>
          <a:stretch>
            <a:fillRect/>
          </a:stretch>
        </p:blipFill>
        <p:spPr bwMode="auto">
          <a:xfrm>
            <a:off x="0" y="0"/>
            <a:ext cx="2089150" cy="208915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Конституция РФ</a:t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xfrm>
            <a:off x="468313" y="2205038"/>
            <a:ext cx="8229600" cy="4392612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Назовите количество субъектов РФ</a:t>
            </a:r>
            <a:endParaRPr lang="ru-RU" sz="5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справка 4">
            <a:hlinkClick r:id="" action="ppaction://hlinkshowjump?jump=nextslide" highlightClick="1"/>
          </p:cNvPr>
          <p:cNvSpPr/>
          <p:nvPr/>
        </p:nvSpPr>
        <p:spPr>
          <a:xfrm>
            <a:off x="8215338" y="5786454"/>
            <a:ext cx="571504" cy="64294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070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"/>
          <p:cNvPicPr>
            <a:picLocks noChangeAspect="1" noChangeArrowheads="1"/>
          </p:cNvPicPr>
          <p:nvPr/>
        </p:nvPicPr>
        <p:blipFill>
          <a:blip r:embed="rId2" cstate="print">
            <a:lum bright="-6000" contrast="-84000"/>
          </a:blip>
          <a:srcRect/>
          <a:stretch>
            <a:fillRect/>
          </a:stretch>
        </p:blipFill>
        <p:spPr bwMode="auto">
          <a:xfrm>
            <a:off x="0" y="0"/>
            <a:ext cx="2089150" cy="208915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Конституция РФ</a:t>
            </a:r>
            <a:br>
              <a:rPr lang="ru-RU" sz="4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xfrm>
            <a:off x="414334" y="1000108"/>
            <a:ext cx="8729666" cy="5857892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5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1993 года, </a:t>
            </a:r>
          </a:p>
          <a:p>
            <a:pPr algn="ctr">
              <a:buNone/>
            </a:pPr>
            <a:r>
              <a:rPr lang="ru-RU" sz="5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когда приняли действующую Конституцию, </a:t>
            </a:r>
          </a:p>
          <a:p>
            <a:pPr algn="ctr">
              <a:buNone/>
            </a:pPr>
            <a:r>
              <a:rPr lang="ru-RU" sz="5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России было 89 субъектов</a:t>
            </a:r>
          </a:p>
          <a:p>
            <a:pPr algn="ctr">
              <a:buNone/>
            </a:pPr>
            <a:r>
              <a:rPr lang="ru-RU" sz="5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1 марта 2008 года после объединения количество их уменьшилось </a:t>
            </a:r>
          </a:p>
          <a:p>
            <a:pPr algn="ctr">
              <a:buNone/>
            </a:pPr>
            <a:r>
              <a:rPr lang="ru-RU" sz="5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 83 субъектов. </a:t>
            </a:r>
          </a:p>
          <a:p>
            <a:pPr algn="ctr">
              <a:buNone/>
            </a:pPr>
            <a:r>
              <a:rPr lang="ru-RU" sz="57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18 марта 2014 года после присоединения Крыма и города Севастополя в России стало — 85 регионов.</a:t>
            </a:r>
          </a:p>
          <a:p>
            <a:endParaRPr lang="ru-RU" sz="43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143900" y="5715016"/>
            <a:ext cx="642942" cy="7143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56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06907" y="116632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истанционные занятия с учащимися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«Познаём Кузбасс»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371" y="2204864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о темам: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«Люди Кузбасса»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«История Кузбасса»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«Кузбасс в годы Великой Отечественной войны 1941-1945 гг.»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68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14440" y="33058"/>
            <a:ext cx="7635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Кроссворд на тему «Люди Кузбасса»</a:t>
            </a:r>
            <a:endParaRPr lang="ru-RU" sz="3600" dirty="0"/>
          </a:p>
        </p:txBody>
      </p:sp>
      <p:sp>
        <p:nvSpPr>
          <p:cNvPr id="25602" name="AutoShape 2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https://encrypted-tbn0.gstatic.com/images?q=tbn:ANd9GcTwmRbHg_ahqQIkFPnNSPPYLHDlRqQ-Z2rjQTzMDTRS3kyg7E4J&amp;reload=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257161"/>
              </p:ext>
            </p:extLst>
          </p:nvPr>
        </p:nvGraphicFramePr>
        <p:xfrm>
          <a:off x="155575" y="679389"/>
          <a:ext cx="8880923" cy="5614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</a:tblGrid>
              <a:tr h="4936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2904340" y="5644276"/>
            <a:ext cx="60638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Если мы верно ответим на все вопросы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кроссворда, то по горизонтали получится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название нашего региона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18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14440" y="33058"/>
            <a:ext cx="7635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Кроссворд на тему «Люди Кузбасса»</a:t>
            </a:r>
            <a:endParaRPr lang="ru-RU" sz="3600" dirty="0"/>
          </a:p>
        </p:txBody>
      </p:sp>
      <p:sp>
        <p:nvSpPr>
          <p:cNvPr id="25602" name="AutoShape 2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https://encrypted-tbn0.gstatic.com/images?q=tbn:ANd9GcTwmRbHg_ahqQIkFPnNSPPYLHDlRqQ-Z2rjQTzMDTRS3kyg7E4J&amp;reload=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628821"/>
              </p:ext>
            </p:extLst>
          </p:nvPr>
        </p:nvGraphicFramePr>
        <p:xfrm>
          <a:off x="155575" y="679389"/>
          <a:ext cx="8880923" cy="5614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</a:tblGrid>
              <a:tr h="4936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475656" y="5657671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itchFamily="18" charset="0"/>
              </a:rPr>
              <a:t>1.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Популярный артист театра и кино, режиссёр, сценарист, продюсер. Народный артист РФ, Почётный гражданин Кемеровской области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75" y="980727"/>
            <a:ext cx="3507707" cy="467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43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14440" y="33058"/>
            <a:ext cx="7635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Кроссворд на тему «Люди Кузбасса»</a:t>
            </a:r>
            <a:endParaRPr lang="ru-RU" sz="3600" dirty="0"/>
          </a:p>
        </p:txBody>
      </p:sp>
      <p:sp>
        <p:nvSpPr>
          <p:cNvPr id="25602" name="AutoShape 2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https://encrypted-tbn0.gstatic.com/images?q=tbn:ANd9GcTwmRbHg_ahqQIkFPnNSPPYLHDlRqQ-Z2rjQTzMDTRS3kyg7E4J&amp;reload=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120779"/>
              </p:ext>
            </p:extLst>
          </p:nvPr>
        </p:nvGraphicFramePr>
        <p:xfrm>
          <a:off x="155575" y="679389"/>
          <a:ext cx="8880923" cy="5614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  <a:gridCol w="467417"/>
              </a:tblGrid>
              <a:tr h="4936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655168" y="5511868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Российской Федерации, командир разведывательного взвода, Почётный гражданин Кемеровской области.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боевых действий на территории Северо-Кавказского региона. Школа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№100 г. Новокузнецка носит имя Героя?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3" b="12936"/>
          <a:stretch/>
        </p:blipFill>
        <p:spPr bwMode="auto">
          <a:xfrm>
            <a:off x="2366927" y="900584"/>
            <a:ext cx="4104456" cy="468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17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14440" y="33058"/>
            <a:ext cx="76351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Кроссворд на тему «Люди Кузбасса»</a:t>
            </a:r>
            <a:endParaRPr lang="ru-RU" sz="3600" dirty="0"/>
          </a:p>
        </p:txBody>
      </p:sp>
      <p:sp>
        <p:nvSpPr>
          <p:cNvPr id="25602" name="AutoShape 2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data:image/jpeg;base64,/9j/4AAQSkZJRgABAQAAAQABAAD/2wCEAAkGBxQSEhQUEhQWFRQVFBUXFBQVFBcVFBQVFBQXFhQWFhUYHCggGBolHBQXITEhJSktLi4uFx8zODMsNygtLisBCgoKDg0OGhAQGywkHyUsLDAsLCwuLiwsLCwsLCwsLCwsLCwsLCwsLCwsLCwsLCwsLCwsLCwsNCwsLCwsLCwsLP/AABEIAQsAvQMBIgACEQEDEQH/xAAcAAABBQEBAQAAAAAAAAAAAAAFAAECAwQGBwj/xABLEAABAwIDBAUGCQsCBQUAAAABAgMRACEEEjEFIkFRBhNhcYEyUpGhsdEUI0JTcpLB0vAHFRYkM2KCk6Ky4dPxNENzo7NEVMLD8v/EABkBAAMBAQEAAAAAAAAAAAAAAAABAgMEBf/EAC4RAAICAQIDBwMFAQEAAAAAAAABAhEDEiExQVEEEyIyYXHwgZGhIzOx0eHBUv/aAAwDAQACEQMRAD8A9MFWCoCpimSSFTFRFSFAEhUxURUwKQxxUhSAqQFAxU4pRTgUAKnp4pAUANUqWWnigBqcUop4oChqelFPFAhqVPFKKYhqVKKUUwFSpUqAAwqVQqU0ATTTPvZRISVGYCUxmJ7JIHb4UgqhXSd7KxI4KT9tRkk4xbRUVbo3K2mE+UhY7wn71L88tjXN27vurxjb/S11p5SEpQRCTKgZMgHgaGfpq95rf9QrlU87V0jfu4n0Aja7Zvvx9BXuqQ2u1zV/LX7q+ez0xd4pR6VT4U36ZuxGVMfSOlPVm6IWiJ9EfnVvmr+Wv7tTRtJs6Zv5bn3a+cV9MnCIKU2/ePrp09MXI8gfX09VPVm6IXdo+kBtBHNX8tf3al8PRzP1F+6vnRPTRYA+Lm3FX4mpfpwv5o/W/wAUteboh92vU+ivzg353qV7qcY5vzx66+cF9NlfNH63+Kr/AEyVwbV35hPpimp5ei+4d2j6U+Ht+emn+Gt+en0181jpou24fT7hU19OF6BCrcc3+KevL0/ItEep9I/Dm/PT9YUvhzfziPrCvm1PTlQ+S54Lq5vp+4PnR/F/mlry/wDn8hoj1Pope0WgCS4gAanMIHeavadStIUghSSJBBkEdhrxhrpM89hikrVC0plKjeCc2k8QK9K6G4lPwNkE6BfoDio9VVhyym2muBE4aToKY1WMQnnS60V0mZOnqsLqc0AAwaeaalUjGJoP0nPxCu9P9wFGFUH6S/8ADr70f3ioy+R+xUeKPD+ljcP/AMA8bmhTaTwk9wP2Kox0xPxwnzPVmMUGBHZ6Ukeys4eRHbjSsmUnt/qFN1Z7T9b3U4idU+hv71WKAPK/LIP/AJ0WdccV8ikt9n93uqB7vb9qavMfiPsXUct/x9+lY3i6FRT+Pwiokd3q+7V4T+L/AH6cA/jN9iqeol4WZcoPL+n3VJSBwNu9J9cVpgxx9C/vUlNmflR/H76NQPAzJA5j+mmCeNvSnjPb2Vsy/S7LrpiCBGY34b3h8mnqJeD1MRT3elP3qgr8ae+tC+8n633aznT8e6qTOfJCK4HomyhDSeEoRw7AK7jozjD1KRPFX9xricD+ybP7qPGwrqujJ+KT3q/uNc+B7s58nBHXsYg1vZdNCsNRFiutMxo3IXV6VVmbq9NUIGTT0op6QEFUI6Sf8O5/D/emi6qF9IR+ru/R+0VE/Kyo8UeI9MbPJOu4fUTyoShwRx9K9aK9M/2jf0VeoiufBHZ6vfWWNXjR248ji2bQv6X1l/ag04cHb4qn2tVkCh2eH/7qWfl6p+/TcTrjnZcXE9npR/p0syez0tfcqkunt/q+/SDh/e/q+9S0ld8+pYSnh/8AX92myjs9LfuqJWT53pVf+qnCu/8Ar+9RQtafMfKBwT/26lnT2f0VFSuc/wBVRJ7D/V7qKK1pcGWyns9LfvqKlp/GT31AL7Db6XupFzlPr91OmS8kaIKKPxkj21Q4Bw+z7DV+fmD6/dVTv2Dn6LirSOXJKLPQsEfimyPm2+M6pFdT0cV8WO9XtrlsB+xbj5tvh+6m9dP0dEIHer21z4PMzlycEdXhaJsUMwgooyK60YmturxVDYq8VSEDaVPTxSEVmhm3x+rvf9NXqFFTWXGMBaFIVdKklKhpIUIN/Gk1aopPc8jxmy2Xlhby1QEwAlPE3kkEGqHujGFjdcPihz/VruXOhuETohf81fvoZjejzCdEq/mL99YRhkiqT/BtrTOS/RfD3+Ojl8Wv/UqP6Msk/thpr1a9eWtb8ZgUpJjN9ZXvoU8FC0q9JofedUNTXqXDouxxfTP/AE1056KsfPpnlkWCfHIaH9csXlXpPvpfDHOZ9dTeXqg1L1CI6LYfjiB9Vf8ApVIdEmPn06clezqarweHK2+sK1TmIgdkc+c1Wy+M0L6wIKsucEZQZjiLiah5Z8LKstPQ5o6Pp9C/9H8RVTnRBHB1Gvnrn1MEdutats4VbSAttxahOVQUBumLX4gxyoQMc55xpxyTkrQm6NyOhiSY65sGPnF+H/p+ynHQofOtm/zp9N2BWNOPc841NG0XB8o+r3VerJ6C1o1o6EpV/wA1EdroT/c1Vx/J5Is8Ae1SFp05iLViRjnJnMZ5291am9oOn/mH0D3UnLL0QakFPgBZbQnkhIO9m3k+VF9J07B310PR0bnifbXJNIcciXTbmmuy2KiABRhhKLbkTkkpcDp8KKKMihmEFFGRXSjI0oOlaE1SkG1XCqQgcBT5acVMCigK8lRLNXgVOkFmBeCmsj2xwrhRwCpZalxKTOTe6MoPCsrnQ5s/JruAmlkqHjK1s8/V0Kb5VSvoS3yr0Qt1WpmpeJDU2eZudHlMuspQjOhxxIi8BX70aAjj2d1BemaGmsWGJlDQE8s8aDkBXpfSPaPwVAcHlSQnvKVRXP4Toww+2h91oLdcTnUpRJnPvCRMaEDwrneJd4Xq2s87dxKVzJ3SQEjzj2dgorh+imaiHSvY7aHGRuoA6wgAQDABgdulddsbCylJ7B7K0UeQmzkGegoPE1rb/J8nma9Dw+H7K2oZq+79SdfoebN/k+TzNXt9AEjia9JS1Vobqli9Q1+h58x0LCedFsL0ey11oRT5KpQrmS5ARnZ8VsRhorflpZa0SJsoS3U8tWRSqhAoVMVAVMUCJCpCoipCkwJgVMCopFWCkUOBTxTgU1IBRSIFMTWfFyUKA1KVAd5EUmB53+VnGK6ppQ8gukJHG6TCj3xpQboPtFpa+rIWlZEhSCWyALFQMwoeH+SnTjYy8Q0w9vQknMFDKnfCSCVcLpgE8xWbons3EqMLSAwwVFkKKVLCliChKkmchzEweyvLeTVBtvf5sdNJext29s15x5tLqkuJA3V5ACUquFTwVKYIEe/t9lsgJGmgrj2Ma4t/IvRE5QSkkC3mk8TzrpMC6a6uztuNy4meTjSOhSgVYE1jYcrUhVdSMi0Jpwmq+sAOo9IqRxCBqtI71D30AWRTGqfh7Xzjf10++ryRVCI0qemJpoQ00qRFPTAECpiq6egC0Gsu0niEgCd5UWBPAm5Hki0STAmpk0O2qnMkCJ3rWzaA8NPrWvWGd1jky4eZAZeIJOgym8bxVBNlTY5fkmYg8ONJ9apG6kmCoNoC8xtIMFKVRebgAEAXmKt2fiASZJUblJkqEedkSmDqACSLgEVo+EbwCSg3vDsFRuFDgcwMErM24TY+K8k+p1UjBmduAmDIjUjhG+ZkHQgDMgkSaktbkQITB+UE5r6JURMcpPGABetTpWfIkGLpylOYEbyTcFPEaBUgGKyqdKFSUhKeJCQBvEhQjTJxykkqIkAQaXeS6hSIZn9dwAZhJRY/KywQCpUBWhlOUgjSq3HnCUpSE3/daUpAgwVpT5SpsSpWSI41tDYmSkpKQRoiRJvOVaisTHIXMyLVoCptvRfdCyBCflANozHvEU+8l1CkAHW8QgklIy8UFDagJumSpKDJOawsALSBerZ2Kcz9U6rKYUcyUohASneK05NL2IA15waLbSxIaSAnylZkoAsZm+VCgSkX0FjYgCRQnYrii+puZSpBS8o3KyuU5L+UlNx2m/mhNx4XIXsXt7VWtHWBUBQJhQRMjdVGVBKt4BIISYjevrdg1S2HHkpWtXkSCUhsWQUhVgFXM6xl7aGbIHWpKZIQt1a7JKTkVGZWabqObINIzg3ijTqReAO4CAAEnQA25caU3pVIdFJdaFuqa7LDnppepSkz8S0LW+LHZwPHhy+yCU+ziSI8Lc/xrWlJQ2lS1kBtAKlKOkJuTInhOndWWtlUjDtnFtsNZgyypxdmh1aSSqJKyMvkJFz4DjT7HSrqgVndn5QG+NYuBumcxsmxi4g0OwLSsW71y0lIvkE3Q0JSEiLgkyVXuSEnhJjGYi8AwBOW4jjrcTfUxFaN6VXMlKzSsh1tSUpaTIMlCEgkDhu8OPh30a6I7QSMOAo3Cla8rWoHgxuKAJukjxte0dtxHGsnR5W74n7K6+wy3dmeZbHoycWk6Gph0Vz+GVRFg869OznCOalNZ0mrJpiBlPTU9AyKqF7ZRmSB2zEZpgG2WQCfpWmKKKoXtfROszIAAJVAum9hIm5rn7R+0y4eZATDMmSFb5kE7wE245rLJ8rMAUjMcqZrZ1ioIhQ4BIJJnLGUELSDqMokRoQLVjwp3je4je3d7RQMxvg2lUxKZib1uTlAAVBA1iAgDKRmlMDJqM0yRIMEAHw2dQgmwEEkXCSjq7Hn8nL2ZdZOlJKOJSmxnMQsZZmSVrJDZkxKZJChas7isoIGuspSAlANt0FQAjQGSEwAJJJLsvZUzoRFxrvA3Ur/AJcmYNyZjjQBYvEJCkt5AFqIASU73GygFZUJHLjcEAEyLwe0kqdy5txBgqmRMAN/LIJKlpERIGbwocfUVQ2YW4VJRokBIEurCVGBPCTxXJoRiGw2tjDtoIKHUrX5JkoSVXKVEaqXx0Ke+umEFx5ks2YbAuJWtTt8shBMyESYi/aU9kDlW7YuHypU6RuiSYuTlHAaEySIqeN3JzpWFHMrKUKEBRK1eVEa93LStISG0pT8lsJKxYozHyQR9IFX8PpznJyZSLmWeoZQ2NUoQk6WCU2Fz2qV/F2VmmdfcTPHs/2qS3CTJnXWNe4xSyxwKbm3rIvJ7fT4ZN27GQScxtoDFryoWoPtfGF95OFTdDZBejMQtyQEtwDfLIJAIJMDsontraJw7cIBLzhKWhBJHBS1AcEzy5VTsbZ4wrQJu4u5J1vOdZBmCZ1+yKvHGvE/oJu9jcpsNoDY5b5zAgnSxkmxB9fdWNwAETB4XA1MmeR9tM45JN1CL8pjhETA+zsqtDZVqBfjpzk2EmefZS9WUgnh3R1atQIJMWAFpgDtqjo/5Pj7qyYjGIlTCAVKSglxYG63YEJUSBBN/wAWrXsHTxNd3YotWYZWdVhaJNUNwtE2a9JGBpRVoNUoq4VRILFPSFKgCKqD7eUQkEZrTOWBIAkyskBscc3AxajBoTtoiBJA1uowPDmoaiOIrn7T+2zSHmRzzLoVc5TcyU51W4nKL5SL7xTAJtYTpeRm3wRbeiesEyASCSRxAKzISQFcaxoJOaTaRmJ3lBXlJIKbXUJykzwUctXqIJIUOAkqKStQOhVN1AAqsJSBa814tHUPh2yogg5rzvZpgiASCAFKuAJTlvrxqna7pQ3llZMygEgZs/moSDAukEk2tEWjSQtMgq7pSVdp3SApcT5RgEKEATQvFv8A6y02CbrzKCogFtKlJPlWVbiBqrW9OKtgYOkuHzBCEEhSSlCFSEkKJiRxuSqZ50T2f0ca6wNpW4gJzKzZszilk2cJPFJANhHZzwbYSAtkwYL7Jka/tEz3a1qwOIUcbKSISmVWkRr21bb0/cKVg74wYtaXXlPdUqEyMsBN4yjdlSomupebLe4SM2rtplagDE8IFv4fTi6LISsrxOoK1LvoXFLUpA/hSQT2mKtxbpJkT5U+giSSdf8AFLI+QIi6bTIsOGo7Bfxq0PJQkrWqEtpzE6AACTIJ7PbVDKAo305aaeVI42isWMScW+MO2fimlBb6k6LWN5LdtQICjbWOVs4xtjboWw2lPqVjHxCSPi0cAgmUAA6KMa2OvK+3GYgqJuO7lyEAQNYirNpYkJAQg7qbCNDoCTPd7L2oehZKYm3f2iB+Dwq5OwSFJOmhIAN5HeZtf1Gs+3drfBkpaZ3sQ55AMHqxxWYuABwvPhV+PxqcK11qoJG6hAg5nDoBHZ9tCdl7NMnE4sAuuGQlWg5IjgkCJE9nPLWOCfilwFJ8kati7IU3hnHFmXFySbEkKOZSiq0yYAJ1nlEmtgaeJ9tUOP5mFqJklQ7BCpNp+yr+j3kidZPtNd3ZZOTbMcipHV4WiTNDMIeFE2q7kYmlFWiqkVaKokGgUjT0qQyBoP0gXlSCDx4ryA20JFzpYAiTFwKMqoXtkkJsSDB0KgTpMZUkkxeByrDtP7TLh5kcmgSUhMhW8BIKVKSoDdCACGwVAE3mTqRFbQqYCQlIzeaYJmYyJUVOqBBOoET3VkbTKykwUkEEAqGhEzBUpcEplRIAtqbHV1kcRmOouhXZujeI0JAibkTJFeMdQnsRlTAUhBKT5RUlICfKlbdxluCQVCCLxYA8S0UutPHrFhK17/VO9SoKQpCureUszvFN5uJM2gaRncxBQhWQhhwgpNkmyQRJM/tFG8QFAQKBbbOMcYhOIdyNKKVsKA3FpuBmTGdMhUSPk907Y9PBktMJdIkzkVpDiO874J0OtNg1OF3EBAJKkBtJ1KVLJTIkQYzTHZUNrYkraQ4NFJQsRzIBHoJrptjsBlgOLMqIKk8CC5eAOMJI7pTzNRwjuUTebQw0hhuAhsRwur5Sja/uArEne+w84+y3qpYhOZU+u49p49lO+pLbalqIskkmwi3bpWLtv1KWyMe1MX1SQ2yJecVDY5SBvq1sBeiGFw4wjAbE5zvOEmSSoyZ0uSSTA15XkVsFClleNcEEghhtQO6iRvaT2mw4DSljcQoiSZuJJCokgZri/b4jw1arwr6krfci4rPMz6tRPGtLAS0hTjiviwJMSDIE2vp6KpwTI1WRYElRhICQCFG3Z7Kowbfw9zrFyMG0r4sGfjlSIcI5W3RpxOl0lfsNsfBMF5YxuJACUiMOyR5A1CuQUbGeFtLA14zGZ1630TyjUWPCxrbthzrPJ3UiwEWA4wePC/GsGFYJMqsfK4+kE8fxxq3JNCSCAthjqSVJuRFzrppW7o/5I7z7aCo2kHQttkS00My3TIClBaU5UcFXUJPto3sHyfE+2uzsaauzHKzqcLRFqh2EFEma70YmlFWiq01YKpEg6lTVXisSltJUswkRwJ1MCwvqaQ0WGhm1k2H4JJgQCATfS3OONIbcaOgcPc0s+wUB6RbZKwEowmJdSQc0NqRytqCfERYa1z55RlBpNGkU0ykNgeVbiJUlsAiACEIUQm1iogwCDczVmIfOUXIQdJzHMQM18ySe3nbMkGaCM49SYnAYzSIDXKdIUDEEzzm9rVYrGFZn4FtGU2HxXAEEAHMD4ggxIrze4fVG+pEtmup+GwBKnGloGsEiFxJufJN+NXttlt55CkBXXIKhyJTEyDyWEH+LtoYrAuZ23mMHj0PNuJWhTuHluxulWWVwQSLTrME69TtLAqfKXIebcBlI+CPqAzABSVEI8bchSnjkmqGpI5rC4AlaWQgkNuFMwQFIKvi0zFpC0CxrodrYsDdHkoEA210JHo49grccEsI+KbeU5lAUpbS0ZjliRu8pHj2Cgj/R3FrJ3O2IXJ/p0qXCT2aDUitGJTrMGPDs7uNBMYs4x8Mgwy3vOngSIIQLXPPnaj36H4taYVAJIBMKMDnGW8X77Vpa6IPITkbEJCiZObOonValBPlG804wcd639gtMy4rEJAy2QkCAJFkxoZv3zrJ51lSjMbXkgkDj3z4X/wAVuPRLEzMcj8o+N06+FQX0VxRHV3bCrKcTKlBN5CBHlHtsNddZUGPUgI5GLWWEqjDIP6w5mJ6xSbltBSbjSeZECjWJVYJb3UoG4kQBaJmNTb2VYOjr7aA2yx1baBofKVHFRAN/fVH5ixahZBFoIhUjvAT+JqnF8EJNGTEajgZ/2NzB4a0HxeKXiVHDMHd0dcmBE3SkxYcCfAcaMY3o3i1ApIWlJ8pTbLilxxSlMACfOmmOy3WUhtjDOIQIF2XcyzzUQ3vGtYYmt3xE5pmprZbbGFKG5klGZRneAEwBpE+yt2xUwPE+2suFweKUyUDDOTmG8U9WABNx1mWY5Xq/YT18p8oa8jzgiujszak9T3M8m62OrwtEWqG4WiTNdyMTSmrRVSatmqJBeahfSV7KwSLEONGe51JogTQbpSf1dX0m/wDyJrPJ5H7FR4o8g6UdIsX8MdT8JcQkFOUBQhO4kiJ0ol0MOOxzqkrx7yENonPKSc5ICEX5mb9hoB0pROPeHaiP5SIj1aV1+Ax7ezm8I0ofGYlXWOKPyGzutnu0V/GrlXHLaC0pXS/g73GOm+dnJ4rpHtJtZQvGOhSSQdDcW5TVS+lOP/8AevjuVlEdgt6Irqvyo7GCVoxKAIdEKMHyxYmBpf2iuW2Bs/4Q+20LZlJBvwkTHEgG51sDTg4taqX2N44cThbOoxuFxydmt4sY7EFZOZbZV5LUqCVAa/JB1rT0ZU5i8KtxvaGLTiEJUOqUtKkqWEyIVHkk2FGtnbWaxLmKwoG4zDKeSmwkIBjsWmPAc64Do/jFYDHFC5Skq6tcza+4fAx6ayi3JNVvx+hjGCoLt45xWDU6cZii+HA0GQtMqcUdz5MgESqNYBvW3G4XqcVhcMrG4lTr13SFJAa3SSBzJUI7geytGK2IhrHKxK4DCWy+E6J6xI5cCCSruriNjY8v7TbePy393WydEgcrU4pSTa4Vf+F5Gk0opfY7bar+Fw7oac2jjELgagEDPN5iItzqO2dj4htoPt7RdWycucyM6EqI3jYGLg/bwoB0w2a49jVltClDq2pNgkEpiCo2GlFMYE4HZimXVguFtacgEkF1RhMyIygg6VKVRi1u3Qqqm6r2LXcuHP61tZ4k/JZXc9vd6da2s7POLQVYDaj6lAElC1XtqLezWOFch0T6JoxbC3QuFNrCFAkXlIIKcw7YuRpXWdHui6sE8l1t0Eb2dEolQNhBQo3CgnXtvermoxvfde1f2RXqvt/2jh8djcahxSHMQ91gMEZyZPYAdDwrp+kOysVhsGziPhT5Wo/G/GHdzAlNtII49tEttYMYnayCQAgNIcXAiwK8wMfvJt31oG0U7URjcPEZVQ3eZKUnKoeKViO6plk2TS24v2NdMLW3EHN47AlSGxtHGBxWVNlrKSpRAgFJEXP+1Q2vgMHh3g07j8SlZAJzBwAJUrzusjhPhXBYRgt4htJEFL7c94WnjXSflSwsYpBJnM0PUoptWmippJ7O+n9GTxvdfOIc6LLUh7GBD6nWxlDZU6VbpzxrxIAots1zK96fYK4/8myTOIv81xtB63l3Cutw37X8eaKUVWd/T+EY5PKdrg3pooyugmB4UXYrvRzG9Bq4Vnbq4VSJBBoL0r/4dX0m/wDyJo0aBdL1AYZZOgU2f+4ms8nlZceKPMGNl/CNqOgmUpUkqIjyciZ7rT4igXSXanwvFOu6oJ6tqLANpkJy9kmf4q6V5pQW+tnFYdAfGVUz1iU5QI1EG3qFYcP0XZgAPpiNeubSPEZT6K5Ycm3yX+ndGUb3OtweJGP2YQo74QZJ4LRZcDtgK8KAdDUDCNv4x0brbawmI3lK3EJTMCSCv0p7qfZ7CsKSGMdh0hSkqKVy6AoWJlAAHopn9nqfaSw5j8N1KVZyEpUhSj2qUL8OHDjWeirjap/wNZEouPz5wKMB00wqHN3CKbz7qnJkgLUCpRvcTe5NaPyk7KBLeIQZ6xISq1ytIEq8bHxrKrorhtPhbQ4XxCDrpYtfiaIDCLLAZO0sIUJKVJsVL3DKbgn2c6bilJSi/fcanFPjZm6Y7VcTs/DsrgOupGcccqZBNrXEek1zXRBH67hex1J9AJ+yupxWwmnl9bisbhnTlCUpQ6WkgDvQq9VDYeGbKVs4vDIcbIUCX3HwRMEZQyPb7auCjGDS53+SNUepn6Z9JMUnFuNNLKEICALXMoBJntn1VzmCR8IfQMS8UpUoArM5Uye4wL6xXWP7FYcUp17G4d1ao0cWyEhIgCCyqTA7NKb9HMEoDNicOOJy4ta1CeBBw9/spwcYxSDVDruDtpdDHmlENL3CbSvJIGhzWSsdo8QDIo70W6LKwxGIxDhtOVAUvKZBuqfKEGeXKeFeziGN1jayEotCVhawOUKyDn6qq2hgWsQf1jabbgnRKlJSe8dXfTnUzbktN/PnqLVHnXz50NbW3kNJfxywVB1QaZTMFTTe6CDwlUnwodsPpg0nEN5cKnDpJSjOgq4qEFcm4ka9pq3EbNwzgQh3aDa2mrIQhKkwNAMwQYHhUX9hbNSmDi2gTYK61YWO0pyx6hUxhCmnz9/oVrXUs/KLs0IxbLyE7rpQTAgZgobsxHZ4VX+VL9uxOvVKkafLnu41fjlMOBAc2khWQkp3UJUlXAk8Rx8KhimsK+oKxGPbeKQQBOSJUNSkX0mKUE043yvqN5I8bK+gCr4gDSGLmQTBdm/DWumw6vjdZ0/t/wAVzzOIwmEzdQ+lfWZAoJVmy5M18yuxURRfZ2JSt0ZSDImR400v1tXL/DHLJNHb4E2FGGKCYA0Zw9d6OU3N1eKzt1fVCBJobtvZyMSytlycqxBgwRBkEeIFFMtQU3UsZ50fydYVOqnVd6kj2JrI70DwzmYBKxlAuFFUX1UJBjtGki1eju4Wa57bLzTC0BzKA4FQVqyiU5dFSIO9z58q589qDceJpDjucKvoIxcgqyjiCu/EAgwodsj203Rnoo0FrdUMyEAJQFQQpSwd43IsLj6Sa6rF4jC5SS8hSgCY+EJcVkiSkKWQo2k5VWk6GaGs9IMIG0oL2WJkZHDKibkFIMjkCbAAVwd5lcWt2bVG+QmNktEkBAEQY6sxeRHWBMeAM2rJtnZqXVJwrSE5yMzrhSPim9BvRYn2T46HukmGAJQ4tao3QQtKSqbFRUAAO3lVGC29hWkFJcUpa1Z3nMhlxdrCNEDgOzuqYxmvFTG5LqbsNsFlCEoSkQkcQJJ4qJHM3j3ViXgEYpZbQlKcOyR1q/nFjRCeYBF41MaAGoYnpKypKktuKQSDK1AggRcNgfLNgDFrnlT4bpLhENIbTmSlAEAItPyjOpJPGhQyLdp2GpBJrYzWgbTlHAR4k2v31nx7Cc3wfDJGdQla/kstn5dxYkeSPE2rE/0oYIIbOVRB31ohCbXJSmSrsH2VVgekeFab6tJckqzOOQCp1R4k6iOA7B4EcU/M0wclwQRwuyMOzutpzKNi4oAqVzMxpMa+PIbHkNNIU45AQNTlFybQANTNu2gqulOGGgcJ7gPWVdtZV9ImlupceGYI/YspgoQfnHJ8pWkAWHtFhySdyTDWktgk1s74QQ9ik5WrlnDQJ+mvkTEX00HE1sbbbRuNpSkDRKYAHeeJ7fTQ5fSxhRJIczHiAiY5RMR6Kg30kwqTZDl+MDT6OaKJQyPbS6BSiuYV+CoJkoB+rIAN8wiauLQtbTSRaxgdo4+ihI6U4a1nbfuJt3b1aE9KMNb9rHY0JtyvH4FR3WTox611DjWDC24KUkReQkgg6Ad1YNnMBKt1ISOQrLh+l7eYhCFgEGCtOUFfyZ1t/jvonsDeSCfxFdnZISi3aMcjTOiwJo1h6wYNAooymvQRiaW6uFVoFXAVSEDhSqQFSy0gKVCsmKYSrykhXeAfbRHJSLNJoZzGMwSPMT9UVy+1sATMJ9VemKwgPCqlbMSeFS75FHhuO2U5Pkn0UKc2Q75h9Br6COxknhUfzGjzRU+MfhPng7Gd8w+io/mV7zD6K+ifzGjzRTp2GjzRS8Y/AfOw2I95h9FP+YnvMPor6KGxEeaPRUvzKjkKLyegeA+dPzE95ivRTjYT3zZ9FfRf5lRyFP8AmVHmij9T0DwHzsnYb3zZ9FTGxHvMV6K+hxsZHIVL8zI5Cj9T0DwHz03sZ7zD6K2sbHe8w+iveBsZHmipDZCOQo8YvAePYDZbo1Sa6vZmFUNQa7lOyk8hVqdnpHCqWrmJ6QLhUnlRJgVtThQKsDNWrJKUCrhUwiniqEDBUxUBUk0ATFSAqIqYoESAqQFQqaaQxwKeKYVKmAopAUhTigBRTxTVKgBop4pU4oAaKeKVIUAKKUU9KmIaKelSoAVOKQp6AFSpUq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https://encrypted-tbn0.gstatic.com/images?q=tbn:ANd9GcTwmRbHg_ahqQIkFPnNSPPYLHDlRqQ-Z2rjQTzMDTRS3kyg7E4J&amp;reload=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294614"/>
              </p:ext>
            </p:extLst>
          </p:nvPr>
        </p:nvGraphicFramePr>
        <p:xfrm>
          <a:off x="456927" y="836712"/>
          <a:ext cx="8432105" cy="5614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  <a:gridCol w="443795"/>
              </a:tblGrid>
              <a:tr h="49362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336"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11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67544" y="188640"/>
            <a:ext cx="82333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Дистанционные занятия с учащимися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Путешествия по музеям Кузбасса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028617"/>
            <a:ext cx="83773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«Путешествия по школьным музеям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Кемерово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«Путешествия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краеведческим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музеям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«Экскурсии по выставкам г. Кемерово» 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914780" y="36240"/>
            <a:ext cx="733886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Дистанционные занятия с учащимися</a:t>
            </a:r>
          </a:p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«Путешествия по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школьным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музеям города Кемерово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2850034"/>
            <a:ext cx="454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vk.com/smtkem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62251" y="1772816"/>
            <a:ext cx="590648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проект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«Школьный музейный туризм»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8519" y="3645024"/>
            <a:ext cx="8593956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Центр дополнительного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детей имени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В.Волошиной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 Кемерово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городского проекта  «Школьный музейный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туризм» предлагает  более 20 онлайн-экскурсий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школьным музеям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4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914780" y="36240"/>
            <a:ext cx="733886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Дистанционные занятия с учащимися</a:t>
            </a:r>
          </a:p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«Путешествия по краеведческим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музеям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87324" y="1988840"/>
            <a:ext cx="56665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 Государственный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краеведческий музей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14814" y="3066058"/>
            <a:ext cx="36009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http://www.kuzbasskray.ru</a:t>
            </a:r>
            <a:r>
              <a:rPr lang="en-US" dirty="0" smtClean="0">
                <a:hlinkClick r:id="rId2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1136" y="3717032"/>
            <a:ext cx="8798947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Отделы истории, военной истории и природы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Кузбасского краеведческого музея предлагают </a:t>
            </a:r>
          </a:p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 двадцати онлайн-экскурсий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своим экспозициям.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29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59706" y="36240"/>
            <a:ext cx="764901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Дистанционные занятия с учащимися</a:t>
            </a:r>
          </a:p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«Экскурсии по выставкам г. Кемерово» 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70080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Народный музей имени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В.Д.Мартемьянова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№31 им.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В.Д.Мартемьянова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г. Кемерово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2026" y="3356992"/>
            <a:ext cx="8350363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страничке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сети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размещено 15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онлайн-экскурсий по выставкам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научной библиотеке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архиве Кузбасса.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познакомится с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экскурсиями учащихся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городу Кемерово и по экспозициям музея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 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 имени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В.Д.Мартемьянова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6532" y="2666197"/>
            <a:ext cx="5857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vk.com/public187766740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0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3568" y="3212976"/>
            <a:ext cx="8001000" cy="12160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6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6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</a:t>
            </a:r>
            <a:endParaRPr lang="ru-RU" sz="66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808080"/>
        </a:dk1>
        <a:lt1>
          <a:srgbClr val="FFFFFF"/>
        </a:lt1>
        <a:dk2>
          <a:srgbClr val="003366"/>
        </a:dk2>
        <a:lt2>
          <a:srgbClr val="FFFFCC"/>
        </a:lt2>
        <a:accent1>
          <a:srgbClr val="79CE24"/>
        </a:accent1>
        <a:accent2>
          <a:srgbClr val="E45267"/>
        </a:accent2>
        <a:accent3>
          <a:srgbClr val="AAADB8"/>
        </a:accent3>
        <a:accent4>
          <a:srgbClr val="DADADA"/>
        </a:accent4>
        <a:accent5>
          <a:srgbClr val="BEE3AC"/>
        </a:accent5>
        <a:accent6>
          <a:srgbClr val="CF495D"/>
        </a:accent6>
        <a:hlink>
          <a:srgbClr val="5FC3D7"/>
        </a:hlink>
        <a:folHlink>
          <a:srgbClr val="FAA7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5F5F5F"/>
        </a:dk1>
        <a:lt1>
          <a:srgbClr val="FFFFFF"/>
        </a:lt1>
        <a:dk2>
          <a:srgbClr val="232751"/>
        </a:dk2>
        <a:lt2>
          <a:srgbClr val="CCFFCC"/>
        </a:lt2>
        <a:accent1>
          <a:srgbClr val="62A2DC"/>
        </a:accent1>
        <a:accent2>
          <a:srgbClr val="E29B54"/>
        </a:accent2>
        <a:accent3>
          <a:srgbClr val="ACACB3"/>
        </a:accent3>
        <a:accent4>
          <a:srgbClr val="DADADA"/>
        </a:accent4>
        <a:accent5>
          <a:srgbClr val="B7CEEB"/>
        </a:accent5>
        <a:accent6>
          <a:srgbClr val="CD8C4B"/>
        </a:accent6>
        <a:hlink>
          <a:srgbClr val="83CE5A"/>
        </a:hlink>
        <a:folHlink>
          <a:srgbClr val="DE585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5F5F5F"/>
        </a:dk1>
        <a:lt1>
          <a:srgbClr val="FFFFFF"/>
        </a:lt1>
        <a:dk2>
          <a:srgbClr val="504736"/>
        </a:dk2>
        <a:lt2>
          <a:srgbClr val="CCECFF"/>
        </a:lt2>
        <a:accent1>
          <a:srgbClr val="DE6084"/>
        </a:accent1>
        <a:accent2>
          <a:srgbClr val="63B1C9"/>
        </a:accent2>
        <a:accent3>
          <a:srgbClr val="B3B1AE"/>
        </a:accent3>
        <a:accent4>
          <a:srgbClr val="DADADA"/>
        </a:accent4>
        <a:accent5>
          <a:srgbClr val="ECB6C2"/>
        </a:accent5>
        <a:accent6>
          <a:srgbClr val="59A0B6"/>
        </a:accent6>
        <a:hlink>
          <a:srgbClr val="D08B58"/>
        </a:hlink>
        <a:folHlink>
          <a:srgbClr val="67D53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4298</TotalTime>
  <Words>949</Words>
  <Application>Microsoft Office PowerPoint</Application>
  <PresentationFormat>Экран (4:3)</PresentationFormat>
  <Paragraphs>394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Профиль</vt:lpstr>
      <vt:lpstr>Тема1</vt:lpstr>
      <vt:lpstr>Аспект</vt:lpstr>
      <vt:lpstr>1_Аспект</vt:lpstr>
      <vt:lpstr>2_Аспект</vt:lpstr>
      <vt:lpstr>3_Аспект</vt:lpstr>
      <vt:lpstr>4_Аспект</vt:lpstr>
      <vt:lpstr>5_Аспект</vt:lpstr>
      <vt:lpstr>МБОУ «СОШ №31 имени В.Д.Мартемьянова»  г. Кемерово Токмаков Сергей Ильич,  учитель истории, руководитель Народного музея  им. В.Д.Мартемьянова</vt:lpstr>
      <vt:lpstr>Презентация PowerPoint</vt:lpstr>
      <vt:lpstr>Презентация PowerPoint</vt:lpstr>
      <vt:lpstr>Презентация PowerPoint</vt:lpstr>
      <vt:lpstr>Своя игра</vt:lpstr>
      <vt:lpstr>Флаг 100</vt:lpstr>
      <vt:lpstr>Флаг 200</vt:lpstr>
      <vt:lpstr>Гимн 500</vt:lpstr>
      <vt:lpstr>Герб 100</vt:lpstr>
      <vt:lpstr>Знаете ли вы … 100</vt:lpstr>
      <vt:lpstr>Презентация PowerPoint</vt:lpstr>
      <vt:lpstr>Своя игра</vt:lpstr>
      <vt:lpstr>       Конституция РФ </vt:lpstr>
      <vt:lpstr>Конституция РФ </vt:lpstr>
      <vt:lpstr>Конституция РФ </vt:lpstr>
      <vt:lpstr>Конституция РФ </vt:lpstr>
      <vt:lpstr>Конституция РФ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СПАСИБО  ЗА ВНИМАНИЕ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реферата</dc:title>
  <dc:creator>ВЕРА</dc:creator>
  <cp:lastModifiedBy>Пользователь Windows</cp:lastModifiedBy>
  <cp:revision>391</cp:revision>
  <dcterms:created xsi:type="dcterms:W3CDTF">2008-03-08T06:56:05Z</dcterms:created>
  <dcterms:modified xsi:type="dcterms:W3CDTF">2020-10-29T03:40:27Z</dcterms:modified>
</cp:coreProperties>
</file>